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76" r:id="rId4"/>
    <p:sldId id="265" r:id="rId5"/>
    <p:sldId id="273" r:id="rId6"/>
    <p:sldId id="26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7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BA70365-63E0-4ED9-BD36-C3C165A957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25A601-0A20-F8A9-57B5-15A1467AEA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B29A-A656-4DF8-9A5F-6180FB91A800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967FE7-F7A3-DDE7-EB62-500B5792F4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3FA4EAB-932E-DE63-4B34-F02EDE3737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65546-8539-4343-842B-ABBD7B3A40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81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1D821AAD-0C9F-3266-3C1C-97B0E63FB91B}"/>
              </a:ext>
            </a:extLst>
          </p:cNvPr>
          <p:cNvSpPr/>
          <p:nvPr userDrawn="1"/>
        </p:nvSpPr>
        <p:spPr>
          <a:xfrm>
            <a:off x="140678" y="5984997"/>
            <a:ext cx="1063869" cy="74270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27/05/2024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CA03EB3-9FBC-4E94-B2A2-D700A54AFA22}"/>
              </a:ext>
            </a:extLst>
          </p:cNvPr>
          <p:cNvSpPr txBox="1"/>
          <p:nvPr/>
        </p:nvSpPr>
        <p:spPr>
          <a:xfrm>
            <a:off x="2654875" y="1545136"/>
            <a:ext cx="1035492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17255F0-48E1-43D6-9FE6-088D1A975946}"/>
              </a:ext>
            </a:extLst>
          </p:cNvPr>
          <p:cNvSpPr txBox="1"/>
          <p:nvPr/>
        </p:nvSpPr>
        <p:spPr>
          <a:xfrm>
            <a:off x="1348531" y="1553087"/>
            <a:ext cx="8374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Teto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Taxa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de juros empréstimo  consignado RGPS/INSS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2AD6B8F-9D49-408A-BA0B-C677C0A632C6}"/>
              </a:ext>
            </a:extLst>
          </p:cNvPr>
          <p:cNvSpPr txBox="1"/>
          <p:nvPr/>
        </p:nvSpPr>
        <p:spPr>
          <a:xfrm>
            <a:off x="1348531" y="3362287"/>
            <a:ext cx="826525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sz="2300" b="1" dirty="0">
                <a:solidFill>
                  <a:srgbClr val="005DB8"/>
                </a:solidFill>
                <a:latin typeface="Calibri corpo"/>
              </a:rPr>
              <a:t>SECRETARIA DO REGIME GERAL DE PREVIDÊNCIA SOCIAL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CB2B9E6-0026-40F5-8266-BE4DD58D2936}"/>
              </a:ext>
            </a:extLst>
          </p:cNvPr>
          <p:cNvSpPr txBox="1"/>
          <p:nvPr/>
        </p:nvSpPr>
        <p:spPr>
          <a:xfrm>
            <a:off x="1436615" y="4935581"/>
            <a:ext cx="6396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b="1" dirty="0">
                <a:solidFill>
                  <a:srgbClr val="005DB8"/>
                </a:solidFill>
                <a:latin typeface="Calibri corpo"/>
              </a:rPr>
              <a:t>Maio de 2024</a:t>
            </a: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8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851260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345604"/>
            <a:ext cx="99213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Evolução da taxa de juros do consignado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148A5CB-0F12-2527-018D-E6984EA5E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060809"/>
              </p:ext>
            </p:extLst>
          </p:nvPr>
        </p:nvGraphicFramePr>
        <p:xfrm>
          <a:off x="1535672" y="1017756"/>
          <a:ext cx="9235241" cy="5603123"/>
        </p:xfrm>
        <a:graphic>
          <a:graphicData uri="http://schemas.openxmlformats.org/drawingml/2006/table">
            <a:tbl>
              <a:tblPr/>
              <a:tblGrid>
                <a:gridCol w="2459115">
                  <a:extLst>
                    <a:ext uri="{9D8B030D-6E8A-4147-A177-3AD203B41FA5}">
                      <a16:colId xmlns:a16="http://schemas.microsoft.com/office/drawing/2014/main" val="1987888604"/>
                    </a:ext>
                  </a:extLst>
                </a:gridCol>
                <a:gridCol w="1482571">
                  <a:extLst>
                    <a:ext uri="{9D8B030D-6E8A-4147-A177-3AD203B41FA5}">
                      <a16:colId xmlns:a16="http://schemas.microsoft.com/office/drawing/2014/main" val="2451722947"/>
                    </a:ext>
                  </a:extLst>
                </a:gridCol>
                <a:gridCol w="2441359">
                  <a:extLst>
                    <a:ext uri="{9D8B030D-6E8A-4147-A177-3AD203B41FA5}">
                      <a16:colId xmlns:a16="http://schemas.microsoft.com/office/drawing/2014/main" val="572091709"/>
                    </a:ext>
                  </a:extLst>
                </a:gridCol>
                <a:gridCol w="1331651">
                  <a:extLst>
                    <a:ext uri="{9D8B030D-6E8A-4147-A177-3AD203B41FA5}">
                      <a16:colId xmlns:a16="http://schemas.microsoft.com/office/drawing/2014/main" val="2960114832"/>
                    </a:ext>
                  </a:extLst>
                </a:gridCol>
                <a:gridCol w="1520545">
                  <a:extLst>
                    <a:ext uri="{9D8B030D-6E8A-4147-A177-3AD203B41FA5}">
                      <a16:colId xmlns:a16="http://schemas.microsoft.com/office/drawing/2014/main" val="2078948875"/>
                    </a:ext>
                  </a:extLst>
                </a:gridCol>
              </a:tblGrid>
              <a:tr h="17128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Resoluções do CNPS que alteraram o teto da taxa de juros de empréstimos consignados - 2009/2024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314899"/>
                  </a:ext>
                </a:extLst>
              </a:tr>
              <a:tr h="7888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Resolução CNPS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Teto do empréstimo consignado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Teto do cartão de crédito e a partir de 12/2021 do cartão consignado de benefício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Meta da SELIC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IPCA acumulado  de 12 meses (*)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400146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1.312, de 30/10/2009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4,17%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649646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1.320, de 22/05/2012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4,99%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8272429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1.328, de 29/10/2015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14,25%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9,93%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9287773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1.330, de 30/03/2017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4,57%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725073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1.333, de 28/09/2017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2,08%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2964459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1.338, de 17/03/2020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447818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1.345, de 06/12/2021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7,75%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903016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1.350, de 13/03/2023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885694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1.351, de 28/03/2023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431343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1.356, de 17/08/2023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853389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1.359, de 11/10/2023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4,82%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5937830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1.360, de 04/12/2023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0903896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1.361, de 11/01/2024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4,51%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05887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1.362, de 28/02/2024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9166741"/>
                  </a:ext>
                </a:extLst>
              </a:tr>
              <a:tr h="2465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1.363, de 24/04/2024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1,68%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2,49%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3,93%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709896"/>
                  </a:ext>
                </a:extLst>
              </a:tr>
              <a:tr h="246527">
                <a:tc gridSpan="5">
                  <a:txBody>
                    <a:bodyPr/>
                    <a:lstStyle/>
                    <a:p>
                      <a:pPr algn="l" fontAlgn="t"/>
                      <a:r>
                        <a:rPr lang="pt-BR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(*) https://www.ibge.gov.br/estatisticas/economicas/precos-e-custos/9256-indice-nacional-de-precos-</a:t>
                      </a:r>
                    </a:p>
                    <a:p>
                      <a:pPr algn="l" fontAlgn="t"/>
                      <a:r>
                        <a:rPr lang="pt-BR" sz="1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ao-consumidor-amplo.html?=&amp;t=downloads</a:t>
                      </a:r>
                    </a:p>
                    <a:p>
                      <a:pPr algn="l" fontAlgn="t"/>
                      <a:endParaRPr lang="pt-BR" sz="12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149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59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87412" y="464251"/>
            <a:ext cx="99213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Empréstimos Consignados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F17D0E6-C9E9-2EEC-D527-29516A7C0E6F}"/>
              </a:ext>
            </a:extLst>
          </p:cNvPr>
          <p:cNvSpPr txBox="1"/>
          <p:nvPr/>
        </p:nvSpPr>
        <p:spPr>
          <a:xfrm>
            <a:off x="479394" y="1068879"/>
            <a:ext cx="11239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400">
                <a:ln w="0"/>
                <a:solidFill>
                  <a:schemeClr val="accent1"/>
                </a:solidFill>
              </a:defRPr>
            </a:lvl1pPr>
          </a:lstStyle>
          <a:p>
            <a:r>
              <a:rPr lang="pt-BR" sz="2300" b="1" dirty="0"/>
              <a:t>Evolução da taxa de juros do Crédito Consignado e proposta de nova taxa </a:t>
            </a:r>
          </a:p>
          <a:p>
            <a:r>
              <a:rPr lang="pt-BR" sz="2300" b="1" dirty="0"/>
              <a:t>a partir de maio de 2024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CD98AA6-B832-0DEF-2CAD-FAB9CBFDF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861250"/>
              </p:ext>
            </p:extLst>
          </p:nvPr>
        </p:nvGraphicFramePr>
        <p:xfrm>
          <a:off x="1277527" y="1992401"/>
          <a:ext cx="9633131" cy="4109085"/>
        </p:xfrm>
        <a:graphic>
          <a:graphicData uri="http://schemas.openxmlformats.org/drawingml/2006/table">
            <a:tbl>
              <a:tblPr/>
              <a:tblGrid>
                <a:gridCol w="1248805">
                  <a:extLst>
                    <a:ext uri="{9D8B030D-6E8A-4147-A177-3AD203B41FA5}">
                      <a16:colId xmlns:a16="http://schemas.microsoft.com/office/drawing/2014/main" val="2062181684"/>
                    </a:ext>
                  </a:extLst>
                </a:gridCol>
                <a:gridCol w="1379844">
                  <a:extLst>
                    <a:ext uri="{9D8B030D-6E8A-4147-A177-3AD203B41FA5}">
                      <a16:colId xmlns:a16="http://schemas.microsoft.com/office/drawing/2014/main" val="551625102"/>
                    </a:ext>
                  </a:extLst>
                </a:gridCol>
                <a:gridCol w="1429305">
                  <a:extLst>
                    <a:ext uri="{9D8B030D-6E8A-4147-A177-3AD203B41FA5}">
                      <a16:colId xmlns:a16="http://schemas.microsoft.com/office/drawing/2014/main" val="564476012"/>
                    </a:ext>
                  </a:extLst>
                </a:gridCol>
                <a:gridCol w="1882066">
                  <a:extLst>
                    <a:ext uri="{9D8B030D-6E8A-4147-A177-3AD203B41FA5}">
                      <a16:colId xmlns:a16="http://schemas.microsoft.com/office/drawing/2014/main" val="102986948"/>
                    </a:ext>
                  </a:extLst>
                </a:gridCol>
                <a:gridCol w="1882066">
                  <a:extLst>
                    <a:ext uri="{9D8B030D-6E8A-4147-A177-3AD203B41FA5}">
                      <a16:colId xmlns:a16="http://schemas.microsoft.com/office/drawing/2014/main" val="2233640802"/>
                    </a:ext>
                  </a:extLst>
                </a:gridCol>
                <a:gridCol w="1811045">
                  <a:extLst>
                    <a:ext uri="{9D8B030D-6E8A-4147-A177-3AD203B41FA5}">
                      <a16:colId xmlns:a16="http://schemas.microsoft.com/office/drawing/2014/main" val="2859496002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Selic anterior </a:t>
                      </a:r>
                      <a:b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Selic nova</a:t>
                      </a:r>
                      <a:b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anterior </a:t>
                      </a:r>
                      <a:b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nova</a:t>
                      </a:r>
                      <a:b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nova (%</a:t>
                      </a:r>
                      <a:r>
                        <a:rPr lang="pt-BR" sz="22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  <a:r>
                        <a:rPr lang="pt-BR" sz="2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482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26,38%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25,42%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7621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out/23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25,49%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24,53%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619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dez/23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24,46%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23,94%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6289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jan/24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23,87%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783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22,71%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9676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abr/24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22,71%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22,13%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72456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/24*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22,13%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21,84%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2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1,66%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95727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22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* a definir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2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2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892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169230"/>
            <a:ext cx="99213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Cartões de Crédito e Cartão Benefício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A822BF4-8F65-6455-E9DC-45AA348A5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03880"/>
              </p:ext>
            </p:extLst>
          </p:nvPr>
        </p:nvGraphicFramePr>
        <p:xfrm>
          <a:off x="968978" y="996170"/>
          <a:ext cx="9036156" cy="5309020"/>
        </p:xfrm>
        <a:graphic>
          <a:graphicData uri="http://schemas.openxmlformats.org/drawingml/2006/table">
            <a:tbl>
              <a:tblPr/>
              <a:tblGrid>
                <a:gridCol w="1075700">
                  <a:extLst>
                    <a:ext uri="{9D8B030D-6E8A-4147-A177-3AD203B41FA5}">
                      <a16:colId xmlns:a16="http://schemas.microsoft.com/office/drawing/2014/main" val="766885034"/>
                    </a:ext>
                  </a:extLst>
                </a:gridCol>
                <a:gridCol w="1417613">
                  <a:extLst>
                    <a:ext uri="{9D8B030D-6E8A-4147-A177-3AD203B41FA5}">
                      <a16:colId xmlns:a16="http://schemas.microsoft.com/office/drawing/2014/main" val="2151721886"/>
                    </a:ext>
                  </a:extLst>
                </a:gridCol>
                <a:gridCol w="1855433">
                  <a:extLst>
                    <a:ext uri="{9D8B030D-6E8A-4147-A177-3AD203B41FA5}">
                      <a16:colId xmlns:a16="http://schemas.microsoft.com/office/drawing/2014/main" val="2025928284"/>
                    </a:ext>
                  </a:extLst>
                </a:gridCol>
                <a:gridCol w="1260629">
                  <a:extLst>
                    <a:ext uri="{9D8B030D-6E8A-4147-A177-3AD203B41FA5}">
                      <a16:colId xmlns:a16="http://schemas.microsoft.com/office/drawing/2014/main" val="3331813775"/>
                    </a:ext>
                  </a:extLst>
                </a:gridCol>
                <a:gridCol w="2379216">
                  <a:extLst>
                    <a:ext uri="{9D8B030D-6E8A-4147-A177-3AD203B41FA5}">
                      <a16:colId xmlns:a16="http://schemas.microsoft.com/office/drawing/2014/main" val="3298979584"/>
                    </a:ext>
                  </a:extLst>
                </a:gridCol>
                <a:gridCol w="1047565">
                  <a:extLst>
                    <a:ext uri="{9D8B030D-6E8A-4147-A177-3AD203B41FA5}">
                      <a16:colId xmlns:a16="http://schemas.microsoft.com/office/drawing/2014/main" val="2149681191"/>
                    </a:ext>
                  </a:extLst>
                </a:gridCol>
              </a:tblGrid>
              <a:tr h="116330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empréstimo</a:t>
                      </a:r>
                      <a:b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cartão de crédito + 0,92% </a:t>
                      </a:r>
                      <a:b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(B)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Razão B/A</a:t>
                      </a:r>
                      <a:b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(C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Mantendo razão B/A observada em </a:t>
                      </a:r>
                      <a:r>
                        <a:rPr lang="pt-BR" sz="19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  <a:b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(E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9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(E-A)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84558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5004903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mar/23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580329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...</a:t>
                      </a:r>
                    </a:p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...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t-BR" sz="2000" b="0" i="0" u="none" strike="noStrike" kern="12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...</a:t>
                      </a:r>
                    </a:p>
                    <a:p>
                      <a:pPr algn="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9249181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971637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090153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out/23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1,50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9175298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dez/23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902698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jan/24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7213009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1202005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abr/24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8959368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/24*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1,66%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767991"/>
                  </a:ext>
                </a:extLst>
              </a:tr>
              <a:tr h="345476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* a definir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2429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32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2819435" y="5202306"/>
            <a:ext cx="5538351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Secretaria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</a:t>
            </a:r>
            <a:r>
              <a:rPr lang="pt-BR" sz="1600" dirty="0" err="1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BLoco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F, Sala 723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2021-5342/5751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3211774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4" ma:contentTypeDescription="Crie um novo documento." ma:contentTypeScope="" ma:versionID="ddd98b3eb463f48c47f07fa447c2ae75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df24d7fefe9866aba7fa4898b1ff652e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8A741E-BB96-4E88-A3A2-88139D35138A}"/>
</file>

<file path=customXml/itemProps2.xml><?xml version="1.0" encoding="utf-8"?>
<ds:datastoreItem xmlns:ds="http://schemas.openxmlformats.org/officeDocument/2006/customXml" ds:itemID="{AA0E16C6-FE86-4088-9977-F5B7EBA5D3DD}"/>
</file>

<file path=customXml/itemProps3.xml><?xml version="1.0" encoding="utf-8"?>
<ds:datastoreItem xmlns:ds="http://schemas.openxmlformats.org/officeDocument/2006/customXml" ds:itemID="{F8B7C41E-7FAF-46A3-A7EC-76C6830B4194}"/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654</Words>
  <Application>Microsoft Office PowerPoint</Application>
  <PresentationFormat>Widescreen</PresentationFormat>
  <Paragraphs>213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corpo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Benedito Adalberto Brunca</cp:lastModifiedBy>
  <cp:revision>32</cp:revision>
  <dcterms:created xsi:type="dcterms:W3CDTF">2021-03-18T21:25:09Z</dcterms:created>
  <dcterms:modified xsi:type="dcterms:W3CDTF">2024-05-27T15:59:53Z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</Properties>
</file>